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2" r:id="rId2"/>
    <p:sldId id="351" r:id="rId3"/>
    <p:sldId id="344" r:id="rId4"/>
    <p:sldId id="576" r:id="rId5"/>
    <p:sldId id="336" r:id="rId6"/>
    <p:sldId id="345" r:id="rId7"/>
    <p:sldId id="572" r:id="rId8"/>
    <p:sldId id="573" r:id="rId9"/>
    <p:sldId id="577" r:id="rId10"/>
    <p:sldId id="574" r:id="rId11"/>
    <p:sldId id="575" r:id="rId12"/>
    <p:sldId id="297" r:id="rId13"/>
  </p:sldIdLst>
  <p:sldSz cx="12190413" cy="6859588"/>
  <p:notesSz cx="6858000" cy="9144000"/>
  <p:embeddedFontLst>
    <p:embeddedFont>
      <p:font typeface="굴림체" panose="020B0609000101010101" pitchFamily="49" charset="-127"/>
      <p:regular r:id="rId16"/>
    </p:embeddedFont>
    <p:embeddedFont>
      <p:font typeface="Malgun Gothic" panose="020B0503020000020004" pitchFamily="34" charset="-127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Copperplate Gothic Light" panose="020E0507020206020404" pitchFamily="34" charset="0"/>
      <p:regular r:id="rId25"/>
    </p:embeddedFont>
    <p:embeddedFont>
      <p:font typeface="Noto Sans" panose="020B050204050402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5" autoAdjust="0"/>
    <p:restoredTop sz="82881" autoAdjust="0"/>
  </p:normalViewPr>
  <p:slideViewPr>
    <p:cSldViewPr>
      <p:cViewPr varScale="1">
        <p:scale>
          <a:sx n="88" d="100"/>
          <a:sy n="88" d="100"/>
        </p:scale>
        <p:origin x="1680" y="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9A6850-8491-47F9-9E4A-44C28BC49FC4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356F200-7DC0-43C3-B5AB-B325F40B82CC}">
      <dgm:prSet phldrT="[Metin]" custT="1"/>
      <dgm:spPr/>
      <dgm:t>
        <a:bodyPr/>
        <a:lstStyle/>
        <a:p>
          <a:r>
            <a:rPr lang="tr-TR" sz="1100" dirty="0"/>
            <a:t>Environment</a:t>
          </a:r>
        </a:p>
      </dgm:t>
    </dgm:pt>
    <dgm:pt modelId="{310BA19E-CAAE-4A49-B85D-CE2FDA0AE085}" type="parTrans" cxnId="{8439688B-E1FE-4DDE-BD0F-40588E48844A}">
      <dgm:prSet/>
      <dgm:spPr/>
      <dgm:t>
        <a:bodyPr/>
        <a:lstStyle/>
        <a:p>
          <a:endParaRPr lang="tr-TR"/>
        </a:p>
      </dgm:t>
    </dgm:pt>
    <dgm:pt modelId="{BE686981-EDF3-4763-A97E-7017CC145E23}" type="sibTrans" cxnId="{8439688B-E1FE-4DDE-BD0F-40588E48844A}">
      <dgm:prSet/>
      <dgm:spPr/>
      <dgm:t>
        <a:bodyPr/>
        <a:lstStyle/>
        <a:p>
          <a:r>
            <a:rPr lang="tr-TR" dirty="0"/>
            <a:t>Agent</a:t>
          </a:r>
        </a:p>
      </dgm:t>
    </dgm:pt>
    <dgm:pt modelId="{E1219584-6A3E-4CE3-908C-3550BB51F071}">
      <dgm:prSet phldrT="[Metin]"/>
      <dgm:spPr/>
      <dgm:t>
        <a:bodyPr/>
        <a:lstStyle/>
        <a:p>
          <a:r>
            <a:rPr lang="tr-TR" dirty="0" err="1"/>
            <a:t>State</a:t>
          </a:r>
          <a:endParaRPr lang="tr-TR" dirty="0"/>
        </a:p>
      </dgm:t>
    </dgm:pt>
    <dgm:pt modelId="{76BE208D-E2E3-40F5-B040-C19C79DE47EF}" type="parTrans" cxnId="{B4C66B4A-C846-4E4B-B2CB-74F6BA16CBC3}">
      <dgm:prSet/>
      <dgm:spPr/>
      <dgm:t>
        <a:bodyPr/>
        <a:lstStyle/>
        <a:p>
          <a:endParaRPr lang="tr-TR"/>
        </a:p>
      </dgm:t>
    </dgm:pt>
    <dgm:pt modelId="{52EB906F-2393-46C7-8AE6-49F481DD95F2}" type="sibTrans" cxnId="{B4C66B4A-C846-4E4B-B2CB-74F6BA16CBC3}">
      <dgm:prSet custT="1"/>
      <dgm:spPr/>
      <dgm:t>
        <a:bodyPr/>
        <a:lstStyle/>
        <a:p>
          <a:r>
            <a:rPr lang="tr-TR" sz="1800" dirty="0"/>
            <a:t>Action</a:t>
          </a:r>
        </a:p>
      </dgm:t>
    </dgm:pt>
    <dgm:pt modelId="{0A292FCD-5083-4A93-887D-143F44488E7E}">
      <dgm:prSet phldrT="[Metin]"/>
      <dgm:spPr/>
      <dgm:t>
        <a:bodyPr/>
        <a:lstStyle/>
        <a:p>
          <a:r>
            <a:rPr lang="tr-TR" dirty="0" err="1"/>
            <a:t>Policy</a:t>
          </a:r>
          <a:endParaRPr lang="tr-TR" dirty="0"/>
        </a:p>
      </dgm:t>
    </dgm:pt>
    <dgm:pt modelId="{4AE76911-E57D-4DB9-88E5-08499756B765}" type="parTrans" cxnId="{AB7613C1-5AB2-4DC9-A696-B32043F20374}">
      <dgm:prSet/>
      <dgm:spPr/>
      <dgm:t>
        <a:bodyPr/>
        <a:lstStyle/>
        <a:p>
          <a:endParaRPr lang="tr-TR"/>
        </a:p>
      </dgm:t>
    </dgm:pt>
    <dgm:pt modelId="{AAA2EBD3-62C3-4E61-8F00-DB99A1E62F17}" type="sibTrans" cxnId="{AB7613C1-5AB2-4DC9-A696-B32043F20374}">
      <dgm:prSet/>
      <dgm:spPr/>
      <dgm:t>
        <a:bodyPr/>
        <a:lstStyle/>
        <a:p>
          <a:endParaRPr lang="tr-TR"/>
        </a:p>
      </dgm:t>
    </dgm:pt>
    <dgm:pt modelId="{81C6C507-5043-40C7-8F3D-2CDEEBC0573B}" type="pres">
      <dgm:prSet presAssocID="{F19A6850-8491-47F9-9E4A-44C28BC49FC4}" presName="Name0" presStyleCnt="0">
        <dgm:presLayoutVars>
          <dgm:chMax/>
          <dgm:chPref/>
          <dgm:dir/>
          <dgm:animLvl val="lvl"/>
        </dgm:presLayoutVars>
      </dgm:prSet>
      <dgm:spPr/>
    </dgm:pt>
    <dgm:pt modelId="{AA5E1D89-38CA-4D42-BDEA-7731329895D6}" type="pres">
      <dgm:prSet presAssocID="{F356F200-7DC0-43C3-B5AB-B325F40B82CC}" presName="composite" presStyleCnt="0"/>
      <dgm:spPr/>
    </dgm:pt>
    <dgm:pt modelId="{6F337671-BC24-4C78-9021-52B6697B483F}" type="pres">
      <dgm:prSet presAssocID="{F356F200-7DC0-43C3-B5AB-B325F40B82C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E74F6B1E-DFD4-432D-854D-F9D6ED103A97}" type="pres">
      <dgm:prSet presAssocID="{F356F200-7DC0-43C3-B5AB-B325F40B82C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27695B5-9E75-4DA7-AEFD-ABE8F0326B9D}" type="pres">
      <dgm:prSet presAssocID="{F356F200-7DC0-43C3-B5AB-B325F40B82CC}" presName="BalanceSpacing" presStyleCnt="0"/>
      <dgm:spPr/>
    </dgm:pt>
    <dgm:pt modelId="{CF3B0F3A-BFCE-4DD6-855D-3E6A0EF6E5ED}" type="pres">
      <dgm:prSet presAssocID="{F356F200-7DC0-43C3-B5AB-B325F40B82CC}" presName="BalanceSpacing1" presStyleCnt="0"/>
      <dgm:spPr/>
    </dgm:pt>
    <dgm:pt modelId="{12F7073A-8AB0-4CA3-B541-AC313FBF7756}" type="pres">
      <dgm:prSet presAssocID="{BE686981-EDF3-4763-A97E-7017CC145E23}" presName="Accent1Text" presStyleLbl="node1" presStyleIdx="1" presStyleCnt="6"/>
      <dgm:spPr/>
    </dgm:pt>
    <dgm:pt modelId="{ABF0C093-4B5C-4916-8838-03A7B5963EC6}" type="pres">
      <dgm:prSet presAssocID="{BE686981-EDF3-4763-A97E-7017CC145E23}" presName="spaceBetweenRectangles" presStyleCnt="0"/>
      <dgm:spPr/>
    </dgm:pt>
    <dgm:pt modelId="{FADCB58A-AEBF-4899-8132-70603F2B4246}" type="pres">
      <dgm:prSet presAssocID="{E1219584-6A3E-4CE3-908C-3550BB51F071}" presName="composite" presStyleCnt="0"/>
      <dgm:spPr/>
    </dgm:pt>
    <dgm:pt modelId="{12FAD4BE-24B7-4067-AEF2-4B8F136588B0}" type="pres">
      <dgm:prSet presAssocID="{E1219584-6A3E-4CE3-908C-3550BB51F07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DE8123B7-8FE7-462B-B558-EFF089885D7B}" type="pres">
      <dgm:prSet presAssocID="{E1219584-6A3E-4CE3-908C-3550BB51F07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D2D462B-4D90-4E0D-B3ED-75D4B15136B3}" type="pres">
      <dgm:prSet presAssocID="{E1219584-6A3E-4CE3-908C-3550BB51F071}" presName="BalanceSpacing" presStyleCnt="0"/>
      <dgm:spPr/>
    </dgm:pt>
    <dgm:pt modelId="{60B78668-3E5F-4F9B-8E67-901A2E535C54}" type="pres">
      <dgm:prSet presAssocID="{E1219584-6A3E-4CE3-908C-3550BB51F071}" presName="BalanceSpacing1" presStyleCnt="0"/>
      <dgm:spPr/>
    </dgm:pt>
    <dgm:pt modelId="{08E342A2-8194-4BCB-A4A7-CD943F3B5966}" type="pres">
      <dgm:prSet presAssocID="{52EB906F-2393-46C7-8AE6-49F481DD95F2}" presName="Accent1Text" presStyleLbl="node1" presStyleIdx="3" presStyleCnt="6"/>
      <dgm:spPr/>
    </dgm:pt>
    <dgm:pt modelId="{EA9D6C82-7C53-441D-9795-D9B0ED78FE1F}" type="pres">
      <dgm:prSet presAssocID="{52EB906F-2393-46C7-8AE6-49F481DD95F2}" presName="spaceBetweenRectangles" presStyleCnt="0"/>
      <dgm:spPr/>
    </dgm:pt>
    <dgm:pt modelId="{A375C161-1E1A-46D9-87BE-367F3C8BAA5E}" type="pres">
      <dgm:prSet presAssocID="{0A292FCD-5083-4A93-887D-143F44488E7E}" presName="composite" presStyleCnt="0"/>
      <dgm:spPr/>
    </dgm:pt>
    <dgm:pt modelId="{AAC465F3-7303-467A-BE06-6D50E4CCEAFB}" type="pres">
      <dgm:prSet presAssocID="{0A292FCD-5083-4A93-887D-143F44488E7E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4E4C37E9-F638-4CED-9E7C-055207CDE659}" type="pres">
      <dgm:prSet presAssocID="{0A292FCD-5083-4A93-887D-143F44488E7E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3166389-7184-4273-9477-8240DFD1D9E8}" type="pres">
      <dgm:prSet presAssocID="{0A292FCD-5083-4A93-887D-143F44488E7E}" presName="BalanceSpacing" presStyleCnt="0"/>
      <dgm:spPr/>
    </dgm:pt>
    <dgm:pt modelId="{10610C05-7241-4D62-90F2-D8BD383F498C}" type="pres">
      <dgm:prSet presAssocID="{0A292FCD-5083-4A93-887D-143F44488E7E}" presName="BalanceSpacing1" presStyleCnt="0"/>
      <dgm:spPr/>
    </dgm:pt>
    <dgm:pt modelId="{A8AD56AA-EAA2-4291-9BDD-C7B918270FD5}" type="pres">
      <dgm:prSet presAssocID="{AAA2EBD3-62C3-4E61-8F00-DB99A1E62F17}" presName="Accent1Text" presStyleLbl="node1" presStyleIdx="5" presStyleCnt="6"/>
      <dgm:spPr/>
    </dgm:pt>
  </dgm:ptLst>
  <dgm:cxnLst>
    <dgm:cxn modelId="{1510D045-9245-4626-A7A7-F6F6C4BDC36F}" type="presOf" srcId="{0A292FCD-5083-4A93-887D-143F44488E7E}" destId="{AAC465F3-7303-467A-BE06-6D50E4CCEAFB}" srcOrd="0" destOrd="0" presId="urn:microsoft.com/office/officeart/2008/layout/AlternatingHexagons"/>
    <dgm:cxn modelId="{9EFA7846-1B2E-499A-9D40-2DFD17CD5973}" type="presOf" srcId="{F356F200-7DC0-43C3-B5AB-B325F40B82CC}" destId="{6F337671-BC24-4C78-9021-52B6697B483F}" srcOrd="0" destOrd="0" presId="urn:microsoft.com/office/officeart/2008/layout/AlternatingHexagons"/>
    <dgm:cxn modelId="{B4C66B4A-C846-4E4B-B2CB-74F6BA16CBC3}" srcId="{F19A6850-8491-47F9-9E4A-44C28BC49FC4}" destId="{E1219584-6A3E-4CE3-908C-3550BB51F071}" srcOrd="1" destOrd="0" parTransId="{76BE208D-E2E3-40F5-B040-C19C79DE47EF}" sibTransId="{52EB906F-2393-46C7-8AE6-49F481DD95F2}"/>
    <dgm:cxn modelId="{B01DFD6C-C9DE-404F-9A01-D58351039B5F}" type="presOf" srcId="{BE686981-EDF3-4763-A97E-7017CC145E23}" destId="{12F7073A-8AB0-4CA3-B541-AC313FBF7756}" srcOrd="0" destOrd="0" presId="urn:microsoft.com/office/officeart/2008/layout/AlternatingHexagons"/>
    <dgm:cxn modelId="{4B2CB276-D80F-458E-B13B-1071D0B8814F}" type="presOf" srcId="{F19A6850-8491-47F9-9E4A-44C28BC49FC4}" destId="{81C6C507-5043-40C7-8F3D-2CDEEBC0573B}" srcOrd="0" destOrd="0" presId="urn:microsoft.com/office/officeart/2008/layout/AlternatingHexagons"/>
    <dgm:cxn modelId="{DB5E1479-BACC-4A39-A854-F33C32C4A9FB}" type="presOf" srcId="{E1219584-6A3E-4CE3-908C-3550BB51F071}" destId="{12FAD4BE-24B7-4067-AEF2-4B8F136588B0}" srcOrd="0" destOrd="0" presId="urn:microsoft.com/office/officeart/2008/layout/AlternatingHexagons"/>
    <dgm:cxn modelId="{8439688B-E1FE-4DDE-BD0F-40588E48844A}" srcId="{F19A6850-8491-47F9-9E4A-44C28BC49FC4}" destId="{F356F200-7DC0-43C3-B5AB-B325F40B82CC}" srcOrd="0" destOrd="0" parTransId="{310BA19E-CAAE-4A49-B85D-CE2FDA0AE085}" sibTransId="{BE686981-EDF3-4763-A97E-7017CC145E23}"/>
    <dgm:cxn modelId="{20FD91B7-9972-4F9F-9910-4CA206CA2056}" type="presOf" srcId="{AAA2EBD3-62C3-4E61-8F00-DB99A1E62F17}" destId="{A8AD56AA-EAA2-4291-9BDD-C7B918270FD5}" srcOrd="0" destOrd="0" presId="urn:microsoft.com/office/officeart/2008/layout/AlternatingHexagons"/>
    <dgm:cxn modelId="{AB7613C1-5AB2-4DC9-A696-B32043F20374}" srcId="{F19A6850-8491-47F9-9E4A-44C28BC49FC4}" destId="{0A292FCD-5083-4A93-887D-143F44488E7E}" srcOrd="2" destOrd="0" parTransId="{4AE76911-E57D-4DB9-88E5-08499756B765}" sibTransId="{AAA2EBD3-62C3-4E61-8F00-DB99A1E62F17}"/>
    <dgm:cxn modelId="{D05696E9-B273-4D19-908B-903632446216}" type="presOf" srcId="{52EB906F-2393-46C7-8AE6-49F481DD95F2}" destId="{08E342A2-8194-4BCB-A4A7-CD943F3B5966}" srcOrd="0" destOrd="0" presId="urn:microsoft.com/office/officeart/2008/layout/AlternatingHexagons"/>
    <dgm:cxn modelId="{2FEB6AFF-C355-4267-BE6C-1CEDE0CA5959}" type="presParOf" srcId="{81C6C507-5043-40C7-8F3D-2CDEEBC0573B}" destId="{AA5E1D89-38CA-4D42-BDEA-7731329895D6}" srcOrd="0" destOrd="0" presId="urn:microsoft.com/office/officeart/2008/layout/AlternatingHexagons"/>
    <dgm:cxn modelId="{EC1E589E-1D96-4F94-B235-4E0AFF1377D3}" type="presParOf" srcId="{AA5E1D89-38CA-4D42-BDEA-7731329895D6}" destId="{6F337671-BC24-4C78-9021-52B6697B483F}" srcOrd="0" destOrd="0" presId="urn:microsoft.com/office/officeart/2008/layout/AlternatingHexagons"/>
    <dgm:cxn modelId="{9E8A27E3-5175-47C1-855C-897CC24348A4}" type="presParOf" srcId="{AA5E1D89-38CA-4D42-BDEA-7731329895D6}" destId="{E74F6B1E-DFD4-432D-854D-F9D6ED103A97}" srcOrd="1" destOrd="0" presId="urn:microsoft.com/office/officeart/2008/layout/AlternatingHexagons"/>
    <dgm:cxn modelId="{6CBCA51B-8A21-4522-86EF-EDC171B939DD}" type="presParOf" srcId="{AA5E1D89-38CA-4D42-BDEA-7731329895D6}" destId="{227695B5-9E75-4DA7-AEFD-ABE8F0326B9D}" srcOrd="2" destOrd="0" presId="urn:microsoft.com/office/officeart/2008/layout/AlternatingHexagons"/>
    <dgm:cxn modelId="{E5387EAD-4FFF-49C6-A7DE-95FF44C8022F}" type="presParOf" srcId="{AA5E1D89-38CA-4D42-BDEA-7731329895D6}" destId="{CF3B0F3A-BFCE-4DD6-855D-3E6A0EF6E5ED}" srcOrd="3" destOrd="0" presId="urn:microsoft.com/office/officeart/2008/layout/AlternatingHexagons"/>
    <dgm:cxn modelId="{165C8397-381E-4239-A209-0DBC2583E506}" type="presParOf" srcId="{AA5E1D89-38CA-4D42-BDEA-7731329895D6}" destId="{12F7073A-8AB0-4CA3-B541-AC313FBF7756}" srcOrd="4" destOrd="0" presId="urn:microsoft.com/office/officeart/2008/layout/AlternatingHexagons"/>
    <dgm:cxn modelId="{E982EFD0-BEA3-4EB4-850B-93BF93E3E91A}" type="presParOf" srcId="{81C6C507-5043-40C7-8F3D-2CDEEBC0573B}" destId="{ABF0C093-4B5C-4916-8838-03A7B5963EC6}" srcOrd="1" destOrd="0" presId="urn:microsoft.com/office/officeart/2008/layout/AlternatingHexagons"/>
    <dgm:cxn modelId="{5957038B-168D-4A21-9FA8-6D9FC2FEDFAA}" type="presParOf" srcId="{81C6C507-5043-40C7-8F3D-2CDEEBC0573B}" destId="{FADCB58A-AEBF-4899-8132-70603F2B4246}" srcOrd="2" destOrd="0" presId="urn:microsoft.com/office/officeart/2008/layout/AlternatingHexagons"/>
    <dgm:cxn modelId="{B070B7B1-C420-43E4-9570-D634E0BABD32}" type="presParOf" srcId="{FADCB58A-AEBF-4899-8132-70603F2B4246}" destId="{12FAD4BE-24B7-4067-AEF2-4B8F136588B0}" srcOrd="0" destOrd="0" presId="urn:microsoft.com/office/officeart/2008/layout/AlternatingHexagons"/>
    <dgm:cxn modelId="{1705DB2C-DB4B-4DA9-BFC9-F947ECE31304}" type="presParOf" srcId="{FADCB58A-AEBF-4899-8132-70603F2B4246}" destId="{DE8123B7-8FE7-462B-B558-EFF089885D7B}" srcOrd="1" destOrd="0" presId="urn:microsoft.com/office/officeart/2008/layout/AlternatingHexagons"/>
    <dgm:cxn modelId="{1E4AE81E-21D9-452D-8698-619F89749A68}" type="presParOf" srcId="{FADCB58A-AEBF-4899-8132-70603F2B4246}" destId="{ED2D462B-4D90-4E0D-B3ED-75D4B15136B3}" srcOrd="2" destOrd="0" presId="urn:microsoft.com/office/officeart/2008/layout/AlternatingHexagons"/>
    <dgm:cxn modelId="{2C18FFA7-278B-4345-A2B5-F57797FE62CA}" type="presParOf" srcId="{FADCB58A-AEBF-4899-8132-70603F2B4246}" destId="{60B78668-3E5F-4F9B-8E67-901A2E535C54}" srcOrd="3" destOrd="0" presId="urn:microsoft.com/office/officeart/2008/layout/AlternatingHexagons"/>
    <dgm:cxn modelId="{346BE163-BCE5-4FE1-AE69-9EFB1E3A528D}" type="presParOf" srcId="{FADCB58A-AEBF-4899-8132-70603F2B4246}" destId="{08E342A2-8194-4BCB-A4A7-CD943F3B5966}" srcOrd="4" destOrd="0" presId="urn:microsoft.com/office/officeart/2008/layout/AlternatingHexagons"/>
    <dgm:cxn modelId="{DC257EFD-CE9F-4858-8EE1-CE5EB8E8F0EA}" type="presParOf" srcId="{81C6C507-5043-40C7-8F3D-2CDEEBC0573B}" destId="{EA9D6C82-7C53-441D-9795-D9B0ED78FE1F}" srcOrd="3" destOrd="0" presId="urn:microsoft.com/office/officeart/2008/layout/AlternatingHexagons"/>
    <dgm:cxn modelId="{5A990AD3-16AA-4AEE-831D-A8BED20E0597}" type="presParOf" srcId="{81C6C507-5043-40C7-8F3D-2CDEEBC0573B}" destId="{A375C161-1E1A-46D9-87BE-367F3C8BAA5E}" srcOrd="4" destOrd="0" presId="urn:microsoft.com/office/officeart/2008/layout/AlternatingHexagons"/>
    <dgm:cxn modelId="{28258FC1-AF4F-46CC-A7F9-BF77D498686A}" type="presParOf" srcId="{A375C161-1E1A-46D9-87BE-367F3C8BAA5E}" destId="{AAC465F3-7303-467A-BE06-6D50E4CCEAFB}" srcOrd="0" destOrd="0" presId="urn:microsoft.com/office/officeart/2008/layout/AlternatingHexagons"/>
    <dgm:cxn modelId="{3EC83F47-8C1B-4C1D-BCDC-866BB87CA596}" type="presParOf" srcId="{A375C161-1E1A-46D9-87BE-367F3C8BAA5E}" destId="{4E4C37E9-F638-4CED-9E7C-055207CDE659}" srcOrd="1" destOrd="0" presId="urn:microsoft.com/office/officeart/2008/layout/AlternatingHexagons"/>
    <dgm:cxn modelId="{5A17EC12-16E8-4744-BEDA-B2ED8764FF38}" type="presParOf" srcId="{A375C161-1E1A-46D9-87BE-367F3C8BAA5E}" destId="{E3166389-7184-4273-9477-8240DFD1D9E8}" srcOrd="2" destOrd="0" presId="urn:microsoft.com/office/officeart/2008/layout/AlternatingHexagons"/>
    <dgm:cxn modelId="{E9A43F9E-0F50-44C1-97C0-3581F789CB7B}" type="presParOf" srcId="{A375C161-1E1A-46D9-87BE-367F3C8BAA5E}" destId="{10610C05-7241-4D62-90F2-D8BD383F498C}" srcOrd="3" destOrd="0" presId="urn:microsoft.com/office/officeart/2008/layout/AlternatingHexagons"/>
    <dgm:cxn modelId="{05223136-524A-488D-95F1-C63F945F5058}" type="presParOf" srcId="{A375C161-1E1A-46D9-87BE-367F3C8BAA5E}" destId="{A8AD56AA-EAA2-4291-9BDD-C7B918270FD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37671-BC24-4C78-9021-52B6697B483F}">
      <dsp:nvSpPr>
        <dsp:cNvPr id="0" name=""/>
        <dsp:cNvSpPr/>
      </dsp:nvSpPr>
      <dsp:spPr>
        <a:xfrm rot="5400000">
          <a:off x="3542302" y="90040"/>
          <a:ext cx="1377555" cy="11984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100" kern="1200" dirty="0"/>
            <a:t>Environment</a:t>
          </a:r>
        </a:p>
      </dsp:txBody>
      <dsp:txXfrm rot="-5400000">
        <a:off x="3818605" y="215168"/>
        <a:ext cx="824949" cy="948217"/>
      </dsp:txXfrm>
    </dsp:sp>
    <dsp:sp modelId="{E74F6B1E-DFD4-432D-854D-F9D6ED103A97}">
      <dsp:nvSpPr>
        <dsp:cNvPr id="0" name=""/>
        <dsp:cNvSpPr/>
      </dsp:nvSpPr>
      <dsp:spPr>
        <a:xfrm>
          <a:off x="4866683" y="276010"/>
          <a:ext cx="1537351" cy="826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F7073A-8AB0-4CA3-B541-AC313FBF7756}">
      <dsp:nvSpPr>
        <dsp:cNvPr id="0" name=""/>
        <dsp:cNvSpPr/>
      </dsp:nvSpPr>
      <dsp:spPr>
        <a:xfrm rot="5400000">
          <a:off x="2247951" y="90040"/>
          <a:ext cx="1377555" cy="11984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 dirty="0"/>
            <a:t>Agent</a:t>
          </a:r>
        </a:p>
      </dsp:txBody>
      <dsp:txXfrm rot="-5400000">
        <a:off x="2524254" y="215168"/>
        <a:ext cx="824949" cy="948217"/>
      </dsp:txXfrm>
    </dsp:sp>
    <dsp:sp modelId="{12FAD4BE-24B7-4067-AEF2-4B8F136588B0}">
      <dsp:nvSpPr>
        <dsp:cNvPr id="0" name=""/>
        <dsp:cNvSpPr/>
      </dsp:nvSpPr>
      <dsp:spPr>
        <a:xfrm rot="5400000">
          <a:off x="2892647" y="1259309"/>
          <a:ext cx="1377555" cy="11984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 err="1"/>
            <a:t>State</a:t>
          </a:r>
          <a:endParaRPr lang="tr-TR" sz="2200" kern="1200" dirty="0"/>
        </a:p>
      </dsp:txBody>
      <dsp:txXfrm rot="-5400000">
        <a:off x="3168950" y="1384437"/>
        <a:ext cx="824949" cy="948217"/>
      </dsp:txXfrm>
    </dsp:sp>
    <dsp:sp modelId="{DE8123B7-8FE7-462B-B558-EFF089885D7B}">
      <dsp:nvSpPr>
        <dsp:cNvPr id="0" name=""/>
        <dsp:cNvSpPr/>
      </dsp:nvSpPr>
      <dsp:spPr>
        <a:xfrm>
          <a:off x="1444836" y="1445279"/>
          <a:ext cx="1487759" cy="826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342A2-8194-4BCB-A4A7-CD943F3B5966}">
      <dsp:nvSpPr>
        <dsp:cNvPr id="0" name=""/>
        <dsp:cNvSpPr/>
      </dsp:nvSpPr>
      <dsp:spPr>
        <a:xfrm rot="5400000">
          <a:off x="4186998" y="1259309"/>
          <a:ext cx="1377555" cy="11984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kern="1200" dirty="0"/>
            <a:t>Action</a:t>
          </a:r>
        </a:p>
      </dsp:txBody>
      <dsp:txXfrm rot="-5400000">
        <a:off x="4463301" y="1384437"/>
        <a:ext cx="824949" cy="948217"/>
      </dsp:txXfrm>
    </dsp:sp>
    <dsp:sp modelId="{AAC465F3-7303-467A-BE06-6D50E4CCEAFB}">
      <dsp:nvSpPr>
        <dsp:cNvPr id="0" name=""/>
        <dsp:cNvSpPr/>
      </dsp:nvSpPr>
      <dsp:spPr>
        <a:xfrm rot="5400000">
          <a:off x="3542302" y="2428578"/>
          <a:ext cx="1377555" cy="11984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 err="1"/>
            <a:t>Policy</a:t>
          </a:r>
          <a:endParaRPr lang="tr-TR" sz="2200" kern="1200" dirty="0"/>
        </a:p>
      </dsp:txBody>
      <dsp:txXfrm rot="-5400000">
        <a:off x="3818605" y="2553706"/>
        <a:ext cx="824949" cy="948217"/>
      </dsp:txXfrm>
    </dsp:sp>
    <dsp:sp modelId="{4E4C37E9-F638-4CED-9E7C-055207CDE659}">
      <dsp:nvSpPr>
        <dsp:cNvPr id="0" name=""/>
        <dsp:cNvSpPr/>
      </dsp:nvSpPr>
      <dsp:spPr>
        <a:xfrm>
          <a:off x="4866683" y="2614548"/>
          <a:ext cx="1537351" cy="826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AD56AA-EAA2-4291-9BDD-C7B918270FD5}">
      <dsp:nvSpPr>
        <dsp:cNvPr id="0" name=""/>
        <dsp:cNvSpPr/>
      </dsp:nvSpPr>
      <dsp:spPr>
        <a:xfrm rot="5400000">
          <a:off x="2247951" y="2428578"/>
          <a:ext cx="1377555" cy="119847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3600" kern="1200"/>
        </a:p>
      </dsp:txBody>
      <dsp:txXfrm rot="-5400000">
        <a:off x="2524254" y="2553706"/>
        <a:ext cx="824949" cy="948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70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03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2000" b="0" i="0">
                <a:solidFill>
                  <a:srgbClr val="374151"/>
                </a:solidFill>
                <a:effectLst/>
                <a:latin typeface="Söhne"/>
              </a:rPr>
              <a:t>MDP, bir karar alıcının belirli bir çevre ile etkileşimde bulunduğu ve bu etkileşim sırasında kararlar alması gereken durumları modeller. </a:t>
            </a:r>
            <a:endParaRPr lang="tr-TR" sz="1400" b="0" i="0" u="none" strike="noStrike" baseline="0" dirty="0">
              <a:latin typeface="Times-Roman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Reward function different from the book : R(</a:t>
            </a:r>
            <a:r>
              <a:rPr lang="en-US" sz="1800" dirty="0" err="1">
                <a:ea typeface="ＭＳ Ｐゴシック" pitchFamily="34" charset="-128"/>
              </a:rPr>
              <a:t>s,a,s</a:t>
            </a:r>
            <a:r>
              <a:rPr lang="ja-JP" altLang="en-US" sz="1800" dirty="0">
                <a:ea typeface="+mn-ea"/>
              </a:rPr>
              <a:t>’</a:t>
            </a:r>
            <a:r>
              <a:rPr lang="en-US" altLang="ja-JP" sz="1800" dirty="0">
                <a:ea typeface="+mn-ea"/>
              </a:rPr>
              <a:t>)</a:t>
            </a:r>
          </a:p>
          <a:p>
            <a:r>
              <a:rPr lang="en-US" sz="1800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Need to modify </a:t>
            </a:r>
            <a:r>
              <a:rPr lang="en-US" sz="1800" dirty="0" err="1">
                <a:ea typeface="ＭＳ Ｐゴシック" pitchFamily="34" charset="-128"/>
              </a:rPr>
              <a:t>expectimax</a:t>
            </a:r>
            <a:r>
              <a:rPr lang="en-US" sz="1800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 (not in most efficient way)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74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Reward function different from the book : R(</a:t>
            </a:r>
            <a:r>
              <a:rPr lang="en-US" sz="1800" dirty="0" err="1">
                <a:ea typeface="ＭＳ Ｐゴシック" pitchFamily="34" charset="-128"/>
              </a:rPr>
              <a:t>s,a,s</a:t>
            </a:r>
            <a:r>
              <a:rPr lang="ja-JP" altLang="en-US" sz="1800" dirty="0">
                <a:ea typeface="+mn-ea"/>
              </a:rPr>
              <a:t>’</a:t>
            </a:r>
            <a:r>
              <a:rPr lang="en-US" altLang="ja-JP" sz="1800" dirty="0">
                <a:ea typeface="+mn-ea"/>
              </a:rPr>
              <a:t>)</a:t>
            </a:r>
          </a:p>
          <a:p>
            <a:r>
              <a:rPr lang="en-US" sz="1800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Need to modify </a:t>
            </a:r>
            <a:r>
              <a:rPr lang="en-US" sz="1800" dirty="0" err="1">
                <a:ea typeface="ＭＳ Ｐゴシック" pitchFamily="34" charset="-128"/>
              </a:rPr>
              <a:t>expectimax</a:t>
            </a:r>
            <a:r>
              <a:rPr lang="en-US" sz="1800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 (not in most efficient way)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14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6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Randomness#In_mathematics" TargetMode="External"/><Relationship Id="rId4" Type="http://schemas.openxmlformats.org/officeDocument/2006/relationships/hyperlink" Target="https://en.wikipedia.org/wiki/Decision_makin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image" Target="../media/image1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539718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WEEK-6</a:t>
            </a:r>
          </a:p>
          <a:p>
            <a:r>
              <a:rPr lang="tr-TR" sz="3600" b="1" dirty="0">
                <a:solidFill>
                  <a:schemeClr val="bg1"/>
                </a:solidFill>
              </a:rPr>
              <a:t>MARKOV DESICION PROCESS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ＭＳ Ｐゴシック" pitchFamily="34" charset="-128"/>
              </a:rPr>
              <a:t>Example</a:t>
            </a:r>
            <a:endParaRPr lang="ko-KR" alt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F5346D0-3DF8-4D7E-A0DE-43FCD63E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82422" y="3934624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740C392-82DC-421F-B0B5-7143283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9423" y="3924275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40B208-9C60-4CC0-B8B4-838300A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4172" y="2925738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A3E86925-C961-47F9-B11A-B5521CB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43044" y="3619475"/>
            <a:ext cx="815578" cy="762000"/>
          </a:xfrm>
          <a:prstGeom prst="rect">
            <a:avLst/>
          </a:prstGeom>
          <a:noFill/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71527300-5C4B-49BC-B179-B43291BFD4C9}"/>
              </a:ext>
            </a:extLst>
          </p:cNvPr>
          <p:cNvSpPr/>
          <p:nvPr/>
        </p:nvSpPr>
        <p:spPr>
          <a:xfrm>
            <a:off x="910630" y="1741838"/>
            <a:ext cx="5393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r-TR" b="1" dirty="0"/>
              <a:t>What SEQUENCE of actions should our agent take?</a:t>
            </a:r>
            <a:endParaRPr lang="tr-TR" b="1" dirty="0"/>
          </a:p>
        </p:txBody>
      </p:sp>
      <p:sp>
        <p:nvSpPr>
          <p:cNvPr id="14" name="Text Box 1066">
            <a:extLst>
              <a:ext uri="{FF2B5EF4-FFF2-40B4-BE49-F238E27FC236}">
                <a16:creationId xmlns:a16="http://schemas.microsoft.com/office/drawing/2014/main" id="{AA774931-1459-43EB-931F-063A9CE3B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30" y="2467546"/>
            <a:ext cx="44084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tr-TR" sz="2400" dirty="0"/>
              <a:t> Each action costs  –1/25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tr-TR" sz="2400" dirty="0"/>
              <a:t> Agent can take action N, E, S, W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tr-TR" sz="2400" dirty="0"/>
              <a:t>  Faces uncertainty in every state </a:t>
            </a:r>
          </a:p>
        </p:txBody>
      </p:sp>
      <p:grpSp>
        <p:nvGrpSpPr>
          <p:cNvPr id="79" name="Group 1027">
            <a:extLst>
              <a:ext uri="{FF2B5EF4-FFF2-40B4-BE49-F238E27FC236}">
                <a16:creationId xmlns:a16="http://schemas.microsoft.com/office/drawing/2014/main" id="{B4A76870-EBA7-4F13-9D9F-6C67C9CEA3AF}"/>
              </a:ext>
            </a:extLst>
          </p:cNvPr>
          <p:cNvGrpSpPr>
            <a:grpSpLocks/>
          </p:cNvGrpSpPr>
          <p:nvPr/>
        </p:nvGrpSpPr>
        <p:grpSpPr bwMode="auto">
          <a:xfrm>
            <a:off x="5319118" y="2277666"/>
            <a:ext cx="6497638" cy="3724275"/>
            <a:chOff x="864" y="912"/>
            <a:chExt cx="4093" cy="2821"/>
          </a:xfrm>
        </p:grpSpPr>
        <p:sp>
          <p:nvSpPr>
            <p:cNvPr id="80" name="Rectangle 1028">
              <a:extLst>
                <a:ext uri="{FF2B5EF4-FFF2-40B4-BE49-F238E27FC236}">
                  <a16:creationId xmlns:a16="http://schemas.microsoft.com/office/drawing/2014/main" id="{6631F938-4332-4CAC-97F6-00A57042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777"/>
              <a:ext cx="1261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1" name="Rectangle 1029">
              <a:extLst>
                <a:ext uri="{FF2B5EF4-FFF2-40B4-BE49-F238E27FC236}">
                  <a16:creationId xmlns:a16="http://schemas.microsoft.com/office/drawing/2014/main" id="{B106CD86-AB35-46E2-938D-235BDA72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2777"/>
              <a:ext cx="100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US" altLang="tr-TR" sz="2400"/>
            </a:p>
            <a:p>
              <a:pPr>
                <a:buFont typeface="Wingdings" panose="05000000000000000000" pitchFamily="2" charset="2"/>
                <a:buNone/>
              </a:pPr>
              <a:endParaRPr lang="en-US" altLang="tr-TR"/>
            </a:p>
          </p:txBody>
        </p:sp>
        <p:sp>
          <p:nvSpPr>
            <p:cNvPr id="82" name="Rectangle 1030">
              <a:extLst>
                <a:ext uri="{FF2B5EF4-FFF2-40B4-BE49-F238E27FC236}">
                  <a16:creationId xmlns:a16="http://schemas.microsoft.com/office/drawing/2014/main" id="{B211BB91-F079-40C6-BFAA-08BE26FB8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777"/>
              <a:ext cx="9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3" name="Rectangle 1031">
              <a:extLst>
                <a:ext uri="{FF2B5EF4-FFF2-40B4-BE49-F238E27FC236}">
                  <a16:creationId xmlns:a16="http://schemas.microsoft.com/office/drawing/2014/main" id="{C25E3562-13CE-45E4-9BB9-26E67E6D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777"/>
              <a:ext cx="8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4" name="Rectangle 1032">
              <a:extLst>
                <a:ext uri="{FF2B5EF4-FFF2-40B4-BE49-F238E27FC236}">
                  <a16:creationId xmlns:a16="http://schemas.microsoft.com/office/drawing/2014/main" id="{BFE9CEDA-573E-4A8F-BA19-0950FF11C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21"/>
              <a:ext cx="1261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Reward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-1</a:t>
              </a:r>
            </a:p>
          </p:txBody>
        </p:sp>
        <p:sp>
          <p:nvSpPr>
            <p:cNvPr id="85" name="Rectangle 1033">
              <a:extLst>
                <a:ext uri="{FF2B5EF4-FFF2-40B4-BE49-F238E27FC236}">
                  <a16:creationId xmlns:a16="http://schemas.microsoft.com/office/drawing/2014/main" id="{BF85419E-A81F-43BB-9DD5-B02FB6170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1821"/>
              <a:ext cx="100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US" altLang="tr-TR" sz="2400"/>
            </a:p>
            <a:p>
              <a:pPr>
                <a:buFont typeface="Wingdings" panose="05000000000000000000" pitchFamily="2" charset="2"/>
                <a:buNone/>
              </a:pPr>
              <a:endParaRPr lang="en-US" altLang="tr-TR"/>
            </a:p>
          </p:txBody>
        </p:sp>
        <p:sp>
          <p:nvSpPr>
            <p:cNvPr id="86" name="Rectangle 1034">
              <a:extLst>
                <a:ext uri="{FF2B5EF4-FFF2-40B4-BE49-F238E27FC236}">
                  <a16:creationId xmlns:a16="http://schemas.microsoft.com/office/drawing/2014/main" id="{91D23D1C-59A5-4A09-A41D-BF5AB34C8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821"/>
              <a:ext cx="9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tr-TR">
                  <a:solidFill>
                    <a:schemeClr val="folHlink"/>
                  </a:solidFill>
                </a:rPr>
                <a:t>Blocked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tr-TR">
                  <a:solidFill>
                    <a:schemeClr val="folHlink"/>
                  </a:solidFill>
                </a:rPr>
                <a:t>CELL</a:t>
              </a:r>
            </a:p>
          </p:txBody>
        </p:sp>
        <p:sp>
          <p:nvSpPr>
            <p:cNvPr id="87" name="Rectangle 1035">
              <a:extLst>
                <a:ext uri="{FF2B5EF4-FFF2-40B4-BE49-F238E27FC236}">
                  <a16:creationId xmlns:a16="http://schemas.microsoft.com/office/drawing/2014/main" id="{04BDA145-F7C8-42E3-8E1F-F25026290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821"/>
              <a:ext cx="8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8" name="Rectangle 1036">
              <a:extLst>
                <a:ext uri="{FF2B5EF4-FFF2-40B4-BE49-F238E27FC236}">
                  <a16:creationId xmlns:a16="http://schemas.microsoft.com/office/drawing/2014/main" id="{49475883-8DFD-483B-82F1-588765834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912"/>
              <a:ext cx="1261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Reward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+1</a:t>
              </a:r>
            </a:p>
          </p:txBody>
        </p:sp>
        <p:sp>
          <p:nvSpPr>
            <p:cNvPr id="89" name="Rectangle 1037">
              <a:extLst>
                <a:ext uri="{FF2B5EF4-FFF2-40B4-BE49-F238E27FC236}">
                  <a16:creationId xmlns:a16="http://schemas.microsoft.com/office/drawing/2014/main" id="{EDACE51F-14CF-4B85-9D83-22BC4BB39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912"/>
              <a:ext cx="1004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 sz="2400"/>
            </a:p>
          </p:txBody>
        </p:sp>
        <p:sp>
          <p:nvSpPr>
            <p:cNvPr id="90" name="Rectangle 1038">
              <a:extLst>
                <a:ext uri="{FF2B5EF4-FFF2-40B4-BE49-F238E27FC236}">
                  <a16:creationId xmlns:a16="http://schemas.microsoft.com/office/drawing/2014/main" id="{455097C0-4764-4768-8BFF-6E1A68463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912"/>
              <a:ext cx="964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91" name="Rectangle 1039">
              <a:extLst>
                <a:ext uri="{FF2B5EF4-FFF2-40B4-BE49-F238E27FC236}">
                  <a16:creationId xmlns:a16="http://schemas.microsoft.com/office/drawing/2014/main" id="{BFCD6EC6-5333-4D80-A1C4-9CBD49CC3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912"/>
              <a:ext cx="864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92" name="Line 1040">
              <a:extLst>
                <a:ext uri="{FF2B5EF4-FFF2-40B4-BE49-F238E27FC236}">
                  <a16:creationId xmlns:a16="http://schemas.microsoft.com/office/drawing/2014/main" id="{2304155A-FCED-4A1A-AFEA-5577EE725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912"/>
              <a:ext cx="409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3" name="Line 1041">
              <a:extLst>
                <a:ext uri="{FF2B5EF4-FFF2-40B4-BE49-F238E27FC236}">
                  <a16:creationId xmlns:a16="http://schemas.microsoft.com/office/drawing/2014/main" id="{ABEB1546-E200-4C8A-A8B1-548ECAE12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821"/>
              <a:ext cx="409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4" name="Line 1042">
              <a:extLst>
                <a:ext uri="{FF2B5EF4-FFF2-40B4-BE49-F238E27FC236}">
                  <a16:creationId xmlns:a16="http://schemas.microsoft.com/office/drawing/2014/main" id="{374CD000-2E0F-474F-8268-7440DC052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777"/>
              <a:ext cx="409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" name="Line 1043">
              <a:extLst>
                <a:ext uri="{FF2B5EF4-FFF2-40B4-BE49-F238E27FC236}">
                  <a16:creationId xmlns:a16="http://schemas.microsoft.com/office/drawing/2014/main" id="{D4AD8FA7-11C3-482C-B583-A3CE69511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733"/>
              <a:ext cx="409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6" name="Line 1044">
              <a:extLst>
                <a:ext uri="{FF2B5EF4-FFF2-40B4-BE49-F238E27FC236}">
                  <a16:creationId xmlns:a16="http://schemas.microsoft.com/office/drawing/2014/main" id="{0D4F4FD0-2001-470F-AA01-E5A7B2987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912"/>
              <a:ext cx="0" cy="282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7" name="Line 1045">
              <a:extLst>
                <a:ext uri="{FF2B5EF4-FFF2-40B4-BE49-F238E27FC236}">
                  <a16:creationId xmlns:a16="http://schemas.microsoft.com/office/drawing/2014/main" id="{23738A01-4C00-44E4-B6D3-73A37CED1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12"/>
              <a:ext cx="0" cy="2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8" name="Line 1046">
              <a:extLst>
                <a:ext uri="{FF2B5EF4-FFF2-40B4-BE49-F238E27FC236}">
                  <a16:creationId xmlns:a16="http://schemas.microsoft.com/office/drawing/2014/main" id="{C2DEE9AD-53F3-462B-8003-69F875C4A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912"/>
              <a:ext cx="0" cy="2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9" name="Line 1047">
              <a:extLst>
                <a:ext uri="{FF2B5EF4-FFF2-40B4-BE49-F238E27FC236}">
                  <a16:creationId xmlns:a16="http://schemas.microsoft.com/office/drawing/2014/main" id="{D355ED38-7177-4C59-92AA-BCAFD12FB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912"/>
              <a:ext cx="0" cy="2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0" name="Line 1048">
              <a:extLst>
                <a:ext uri="{FF2B5EF4-FFF2-40B4-BE49-F238E27FC236}">
                  <a16:creationId xmlns:a16="http://schemas.microsoft.com/office/drawing/2014/main" id="{38B4CD66-B653-487F-AA4F-16CD837F1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7" y="912"/>
              <a:ext cx="0" cy="282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</p:grpSp>
      <p:sp>
        <p:nvSpPr>
          <p:cNvPr id="101" name="Text Box 1049">
            <a:extLst>
              <a:ext uri="{FF2B5EF4-FFF2-40B4-BE49-F238E27FC236}">
                <a16:creationId xmlns:a16="http://schemas.microsoft.com/office/drawing/2014/main" id="{898B74DD-0810-4A1C-AAFB-8E19553AB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718" y="6011466"/>
            <a:ext cx="82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latin typeface="Copperplate Gothic Light" panose="020E0507020206020404" pitchFamily="34" charset="0"/>
              </a:rPr>
              <a:t>Start</a:t>
            </a:r>
          </a:p>
        </p:txBody>
      </p:sp>
      <p:sp>
        <p:nvSpPr>
          <p:cNvPr id="102" name="Text Box 1050">
            <a:extLst>
              <a:ext uri="{FF2B5EF4-FFF2-40B4-BE49-F238E27FC236}">
                <a16:creationId xmlns:a16="http://schemas.microsoft.com/office/drawing/2014/main" id="{D6EA1D92-B09E-454C-9C64-24C50ABCA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3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1</a:t>
            </a:r>
          </a:p>
        </p:txBody>
      </p:sp>
      <p:sp>
        <p:nvSpPr>
          <p:cNvPr id="103" name="Text Box 1051">
            <a:extLst>
              <a:ext uri="{FF2B5EF4-FFF2-40B4-BE49-F238E27FC236}">
                <a16:creationId xmlns:a16="http://schemas.microsoft.com/office/drawing/2014/main" id="{33EC493F-FCC1-4032-8D75-22F103A6E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3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2</a:t>
            </a:r>
          </a:p>
        </p:txBody>
      </p:sp>
      <p:sp>
        <p:nvSpPr>
          <p:cNvPr id="104" name="Text Box 1052">
            <a:extLst>
              <a:ext uri="{FF2B5EF4-FFF2-40B4-BE49-F238E27FC236}">
                <a16:creationId xmlns:a16="http://schemas.microsoft.com/office/drawing/2014/main" id="{8009B833-CE42-424E-9557-FE06A48B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7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3</a:t>
            </a:r>
          </a:p>
        </p:txBody>
      </p:sp>
      <p:sp>
        <p:nvSpPr>
          <p:cNvPr id="105" name="Text Box 1053">
            <a:extLst>
              <a:ext uri="{FF2B5EF4-FFF2-40B4-BE49-F238E27FC236}">
                <a16:creationId xmlns:a16="http://schemas.microsoft.com/office/drawing/2014/main" id="{1B7F5E79-0FDB-4213-9D2A-098521B91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07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4</a:t>
            </a:r>
          </a:p>
        </p:txBody>
      </p:sp>
      <p:sp>
        <p:nvSpPr>
          <p:cNvPr id="106" name="Text Box 1054">
            <a:extLst>
              <a:ext uri="{FF2B5EF4-FFF2-40B4-BE49-F238E27FC236}">
                <a16:creationId xmlns:a16="http://schemas.microsoft.com/office/drawing/2014/main" id="{7B576AE7-0474-4511-88FB-B10C97DDF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243" y="2428479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1</a:t>
            </a:r>
          </a:p>
        </p:txBody>
      </p:sp>
      <p:sp>
        <p:nvSpPr>
          <p:cNvPr id="107" name="Text Box 1055">
            <a:extLst>
              <a:ext uri="{FF2B5EF4-FFF2-40B4-BE49-F238E27FC236}">
                <a16:creationId xmlns:a16="http://schemas.microsoft.com/office/drawing/2014/main" id="{A04F5261-C46F-41BF-95D5-4CA1FA1A8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243" y="3760391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2</a:t>
            </a:r>
          </a:p>
        </p:txBody>
      </p:sp>
      <p:sp>
        <p:nvSpPr>
          <p:cNvPr id="108" name="Text Box 1056">
            <a:extLst>
              <a:ext uri="{FF2B5EF4-FFF2-40B4-BE49-F238E27FC236}">
                <a16:creationId xmlns:a16="http://schemas.microsoft.com/office/drawing/2014/main" id="{C60CCC76-8098-40A9-8928-07A8B6FBE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918" y="4800204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3</a:t>
            </a:r>
          </a:p>
        </p:txBody>
      </p:sp>
      <p:sp>
        <p:nvSpPr>
          <p:cNvPr id="112" name="Text Box 1060">
            <a:extLst>
              <a:ext uri="{FF2B5EF4-FFF2-40B4-BE49-F238E27FC236}">
                <a16:creationId xmlns:a16="http://schemas.microsoft.com/office/drawing/2014/main" id="{F0D2DCFB-7E96-4727-9FC8-B194D4FE5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918" y="2963466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folHlink"/>
                </a:solidFill>
                <a:latin typeface="Copperplate Gothic Light" panose="020E0507020206020404" pitchFamily="34" charset="0"/>
              </a:rPr>
              <a:t>0.8</a:t>
            </a:r>
          </a:p>
        </p:txBody>
      </p:sp>
      <p:sp>
        <p:nvSpPr>
          <p:cNvPr id="113" name="Text Box 1061">
            <a:extLst>
              <a:ext uri="{FF2B5EF4-FFF2-40B4-BE49-F238E27FC236}">
                <a16:creationId xmlns:a16="http://schemas.microsoft.com/office/drawing/2014/main" id="{AE503052-282A-43B1-A99B-8F037DDAD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9118" y="4106466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folHlink"/>
                </a:solidFill>
                <a:latin typeface="Copperplate Gothic Light" panose="020E0507020206020404" pitchFamily="34" charset="0"/>
              </a:rPr>
              <a:t>0.1</a:t>
            </a:r>
          </a:p>
        </p:txBody>
      </p:sp>
      <p:sp>
        <p:nvSpPr>
          <p:cNvPr id="114" name="Text Box 1062">
            <a:extLst>
              <a:ext uri="{FF2B5EF4-FFF2-40B4-BE49-F238E27FC236}">
                <a16:creationId xmlns:a16="http://schemas.microsoft.com/office/drawing/2014/main" id="{DC52E1EC-FEA3-4E24-9004-C271147AF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4718" y="4106466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folHlink"/>
                </a:solidFill>
                <a:latin typeface="Copperplate Gothic Light" panose="020E0507020206020404" pitchFamily="34" charset="0"/>
              </a:rPr>
              <a:t>0.1</a:t>
            </a:r>
          </a:p>
        </p:txBody>
      </p:sp>
      <p:sp>
        <p:nvSpPr>
          <p:cNvPr id="115" name="Rectangle 1063">
            <a:extLst>
              <a:ext uri="{FF2B5EF4-FFF2-40B4-BE49-F238E27FC236}">
                <a16:creationId xmlns:a16="http://schemas.microsoft.com/office/drawing/2014/main" id="{27115C9C-ED61-49EB-95B3-58899FCA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718" y="3496866"/>
            <a:ext cx="1524000" cy="1266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pic>
        <p:nvPicPr>
          <p:cNvPr id="117" name="Picture 1065" descr="bd08911_">
            <a:extLst>
              <a:ext uri="{FF2B5EF4-FFF2-40B4-BE49-F238E27FC236}">
                <a16:creationId xmlns:a16="http://schemas.microsoft.com/office/drawing/2014/main" id="{13AEDA36-124C-4DE2-BD4F-3FFA092B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518" y="2582466"/>
            <a:ext cx="1363663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 Box 1068">
            <a:extLst>
              <a:ext uri="{FF2B5EF4-FFF2-40B4-BE49-F238E27FC236}">
                <a16:creationId xmlns:a16="http://schemas.microsoft.com/office/drawing/2014/main" id="{D826B080-4978-414E-974B-0F9B1B5E0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9118" y="265866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/>
              <a:t>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5839170-51E2-4F57-A9AD-0C157C733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7105" y="3894840"/>
            <a:ext cx="827076" cy="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ＭＳ Ｐゴシック" pitchFamily="34" charset="-128"/>
              </a:rPr>
              <a:t>Solution</a:t>
            </a:r>
            <a:endParaRPr lang="ko-KR" altLang="en-US" dirty="0"/>
          </a:p>
        </p:txBody>
      </p:sp>
      <p:sp>
        <p:nvSpPr>
          <p:cNvPr id="46" name="Rectangle 1027">
            <a:extLst>
              <a:ext uri="{FF2B5EF4-FFF2-40B4-BE49-F238E27FC236}">
                <a16:creationId xmlns:a16="http://schemas.microsoft.com/office/drawing/2014/main" id="{06BAAB6B-DE4F-404F-95DC-50199326900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7800"/>
            <a:ext cx="10458350" cy="5006330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tr-TR" sz="2400" dirty="0"/>
              <a:t>S: State of the agent on the grid (4,3) 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Note that cell denoted by (</a:t>
            </a:r>
            <a:r>
              <a:rPr lang="en-US" altLang="tr-TR" sz="2400" dirty="0" err="1"/>
              <a:t>x,y</a:t>
            </a:r>
            <a:r>
              <a:rPr lang="en-US" altLang="tr-TR" sz="2400" dirty="0"/>
              <a:t>)</a:t>
            </a:r>
            <a:endParaRPr lang="en-US" altLang="tr-TR" sz="2000" i="1" dirty="0"/>
          </a:p>
          <a:p>
            <a:pPr>
              <a:lnSpc>
                <a:spcPct val="90000"/>
              </a:lnSpc>
            </a:pPr>
            <a:r>
              <a:rPr lang="en-US" altLang="tr-TR" sz="2400" dirty="0"/>
              <a:t>A: Actions of the agent, i.e., N, E, S, 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1800" dirty="0"/>
          </a:p>
          <a:p>
            <a:pPr>
              <a:lnSpc>
                <a:spcPct val="90000"/>
              </a:lnSpc>
            </a:pPr>
            <a:r>
              <a:rPr lang="en-US" altLang="tr-TR" sz="2400" dirty="0"/>
              <a:t>P: Transition function 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Table P(s’| s, a), </a:t>
            </a:r>
            <a:r>
              <a:rPr lang="en-US" altLang="tr-TR" sz="2400" dirty="0" err="1"/>
              <a:t>prob</a:t>
            </a:r>
            <a:r>
              <a:rPr lang="en-US" altLang="tr-TR" sz="2400" dirty="0"/>
              <a:t> of s’ given action “a” in state “s”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E.g., P( (4,3) | (3,3), N) = 0.1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E.g., P((3, 2) | (3,3), N) = 0.8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(Robot movement, uncertainty of another agent’s actions,…)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90000"/>
              </a:lnSpc>
            </a:pPr>
            <a:r>
              <a:rPr lang="en-US" altLang="tr-TR" sz="2400" dirty="0"/>
              <a:t> R: Reward  (more comments on the reward function later)</a:t>
            </a:r>
          </a:p>
          <a:p>
            <a:pPr lvl="1">
              <a:lnSpc>
                <a:spcPct val="90000"/>
              </a:lnSpc>
            </a:pPr>
            <a:r>
              <a:rPr lang="en-US" altLang="tr-TR" sz="2400" i="1" dirty="0"/>
              <a:t>R( (3, 3), N) = </a:t>
            </a:r>
            <a:r>
              <a:rPr lang="en-US" altLang="tr-TR" sz="2400" dirty="0"/>
              <a:t>-1/25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R (4,1) = +1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20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2400" dirty="0"/>
          </a:p>
        </p:txBody>
      </p:sp>
    </p:spTree>
    <p:extLst>
      <p:ext uri="{BB962C8B-B14F-4D97-AF65-F5344CB8AC3E}">
        <p14:creationId xmlns:p14="http://schemas.microsoft.com/office/powerpoint/2010/main" val="154559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Markov</a:t>
            </a:r>
            <a:r>
              <a:rPr lang="tr-TR" altLang="ko-KR" dirty="0"/>
              <a:t> </a:t>
            </a:r>
            <a:r>
              <a:rPr lang="tr-TR" altLang="ko-KR" dirty="0" err="1"/>
              <a:t>Decision</a:t>
            </a:r>
            <a:r>
              <a:rPr lang="tr-TR" altLang="ko-KR" dirty="0"/>
              <a:t> </a:t>
            </a:r>
            <a:r>
              <a:rPr lang="tr-TR" altLang="ko-KR" dirty="0" err="1"/>
              <a:t>Processes</a:t>
            </a:r>
            <a:endParaRPr lang="tr-TR" altLang="ko-K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62E800D-23B7-4A85-9E15-A4649472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8782" y="1701602"/>
            <a:ext cx="7510462" cy="4018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19" y="192793"/>
            <a:ext cx="10971373" cy="798753"/>
          </a:xfrm>
        </p:spPr>
        <p:txBody>
          <a:bodyPr>
            <a:normAutofit/>
          </a:bodyPr>
          <a:lstStyle/>
          <a:p>
            <a:r>
              <a:rPr lang="tr-TR" altLang="ko-KR" dirty="0" err="1"/>
              <a:t>Non-Deterministic</a:t>
            </a:r>
            <a:r>
              <a:rPr lang="tr-TR" altLang="ko-KR" dirty="0"/>
              <a:t> </a:t>
            </a:r>
            <a:r>
              <a:rPr lang="tr-TR" altLang="ko-KR" dirty="0" err="1"/>
              <a:t>Search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70F2AC-0418-4395-A6B2-FFC7E677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0870" y="2396563"/>
            <a:ext cx="5153729" cy="4464496"/>
          </a:xfrm>
          <a:prstGeom prst="rect">
            <a:avLst/>
          </a:prstGeom>
          <a:noFill/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BC50640-7DB5-BA11-9506-F6295ED227B7}"/>
              </a:ext>
            </a:extLst>
          </p:cNvPr>
          <p:cNvSpPr txBox="1"/>
          <p:nvPr/>
        </p:nvSpPr>
        <p:spPr>
          <a:xfrm>
            <a:off x="262558" y="1459885"/>
            <a:ext cx="10971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dirty="0">
                <a:effectLst/>
                <a:latin typeface="Arial" panose="020B0604020202020204" pitchFamily="34" charset="0"/>
              </a:rPr>
              <a:t>Markov decision process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MDP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) </a:t>
            </a:r>
            <a:r>
              <a:rPr lang="tr-TR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provides a </a:t>
            </a:r>
            <a:r>
              <a:rPr lang="tr-TR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mathematical</a:t>
            </a:r>
            <a:r>
              <a:rPr lang="tr-TR" dirty="0"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framework for modeling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4" tooltip="Decision mak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making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tr-TR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in situations where outcomes are partly</a:t>
            </a:r>
            <a:r>
              <a:rPr lang="tr-TR" sz="20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5" tooltip="Randomn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and partly under the control of a</a:t>
            </a:r>
            <a:r>
              <a:rPr lang="tr-TR" sz="2000" b="0" i="0" dirty="0">
                <a:effectLst/>
                <a:latin typeface="Arial" panose="020B0604020202020204" pitchFamily="34" charset="0"/>
              </a:rPr>
              <a:t>         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 decision maker. </a:t>
            </a:r>
            <a:endParaRPr lang="tr-TR" sz="20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11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ＭＳ Ｐゴシック" pitchFamily="34" charset="-128"/>
              </a:rPr>
              <a:t>Solution</a:t>
            </a:r>
            <a:endParaRPr lang="ko-KR" altLang="en-US" dirty="0"/>
          </a:p>
        </p:txBody>
      </p:sp>
      <p:sp>
        <p:nvSpPr>
          <p:cNvPr id="46" name="Rectangle 1027">
            <a:extLst>
              <a:ext uri="{FF2B5EF4-FFF2-40B4-BE49-F238E27FC236}">
                <a16:creationId xmlns:a16="http://schemas.microsoft.com/office/drawing/2014/main" id="{06BAAB6B-DE4F-404F-95DC-50199326900A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1447800"/>
            <a:ext cx="11855845" cy="500633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ct val="90000"/>
              </a:lnSpc>
            </a:pPr>
            <a:r>
              <a:rPr lang="tr-TR" altLang="en-US" dirty="0"/>
              <a:t>B</a:t>
            </a:r>
            <a:r>
              <a:rPr lang="en-US" altLang="en-US" dirty="0" err="1"/>
              <a:t>efore</a:t>
            </a:r>
            <a:r>
              <a:rPr lang="en-US" altLang="en-US" dirty="0"/>
              <a:t> even starting with MDPs, quickly glance through the terminology</a:t>
            </a:r>
            <a:r>
              <a:rPr lang="tr-TR" altLang="en-US" dirty="0"/>
              <a:t>:</a:t>
            </a:r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endParaRPr lang="tr-TR" altLang="en-US" b="1" i="0" dirty="0"/>
          </a:p>
          <a:p>
            <a:pPr algn="just"/>
            <a:r>
              <a:rPr lang="en-US" altLang="en-US" b="1" i="0" dirty="0"/>
              <a:t>Policy: </a:t>
            </a:r>
            <a:r>
              <a:rPr lang="en-US" altLang="en-US" i="0" dirty="0"/>
              <a:t>A policy is the thought process behind picking an action. In practice, it is a probability distribution </a:t>
            </a:r>
            <a:r>
              <a:rPr lang="tr-TR" altLang="en-US" i="0" dirty="0"/>
              <a:t>               </a:t>
            </a:r>
            <a:r>
              <a:rPr lang="en-US" altLang="en-US" i="0" dirty="0"/>
              <a:t>assigned to the set of actions. Highly rewarding actions will have a high probability and vice versa.</a:t>
            </a:r>
          </a:p>
        </p:txBody>
      </p:sp>
      <p:graphicFrame>
        <p:nvGraphicFramePr>
          <p:cNvPr id="3" name="Diyagram 2">
            <a:extLst>
              <a:ext uri="{FF2B5EF4-FFF2-40B4-BE49-F238E27FC236}">
                <a16:creationId xmlns:a16="http://schemas.microsoft.com/office/drawing/2014/main" id="{F35986D5-F08E-47AC-FB74-5AD37C755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569085"/>
              </p:ext>
            </p:extLst>
          </p:nvPr>
        </p:nvGraphicFramePr>
        <p:xfrm>
          <a:off x="3286894" y="1845618"/>
          <a:ext cx="7848872" cy="371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793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E3D6668-C47C-4674-97D3-C7155ADF7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493838"/>
            <a:ext cx="7090742" cy="510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</a:t>
            </a:r>
            <a:r>
              <a:rPr lang="tr-TR" dirty="0">
                <a:latin typeface="Calibri" pitchFamily="34" charset="0"/>
              </a:rPr>
              <a:t>        </a:t>
            </a:r>
            <a:r>
              <a:rPr lang="en-US" dirty="0">
                <a:latin typeface="Calibri" pitchFamily="34" charset="0"/>
              </a:rPr>
              <a:t>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</a:t>
            </a:r>
            <a:endParaRPr lang="tr-TR" altLang="ja-JP" dirty="0">
              <a:latin typeface="Calibri" pitchFamily="34" charset="0"/>
            </a:endParaRP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</a:t>
            </a: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3D9C8EF-ED8E-425B-80BF-7286AA96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6942" y="1627895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530E2EF-0189-442D-BEB6-16B785C8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9342" y="1629594"/>
            <a:ext cx="4439265" cy="3197001"/>
          </a:xfrm>
          <a:prstGeom prst="rect">
            <a:avLst/>
          </a:prstGeom>
          <a:noFill/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B896A0D-AF23-43D1-8B0D-3E0ADB6C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87007" y="4152844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FE77EB2B-065C-43C3-B828-36F667573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44008" y="4142495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01F82FA4-4790-4759-BCFD-AA87A434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53607" y="3151895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D8291711-4190-4C5E-A5F7-33FBBCE0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47629" y="3837695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6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F9CD086-B49C-4C4B-A20F-33E2005E2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3"/>
          <a:stretch/>
        </p:blipFill>
        <p:spPr bwMode="auto">
          <a:xfrm>
            <a:off x="1248633" y="4341961"/>
            <a:ext cx="2067596" cy="1682453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CCC6860-0969-4E1A-A714-367CAADD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2601" y="1773610"/>
            <a:ext cx="6607647" cy="4518777"/>
          </a:xfrm>
          <a:prstGeom prst="rect">
            <a:avLst/>
          </a:prstGeom>
          <a:noFill/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0DDA6CD-4655-47B0-9147-0784D2112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3A79877-5BCD-45FC-A6C3-6F77DF32A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AE3E1A96-DCC2-42DE-A25C-D6DC7044CB74}"/>
              </a:ext>
            </a:extLst>
          </p:cNvPr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CF5E7166-0AFD-44B5-880C-ED399AFA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8829" y="1676400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3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Processes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74E720E-8F2D-4A5E-9BB9-869408205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658694" cy="517631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8E9B417-9781-4539-AD13-2965E59B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99F70AA-E9DB-435E-88F8-171003E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F5346D0-3DF8-4D7E-A0DE-43FCD63E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740C392-82DC-421F-B0B5-7143283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40B208-9C60-4CC0-B8B4-838300A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A3E86925-C961-47F9-B11A-B5521CB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08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Processes</a:t>
            </a:r>
            <a:endParaRPr lang="ko-KR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8E9B417-9781-4539-AD13-2965E59B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99F70AA-E9DB-435E-88F8-171003E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F5346D0-3DF8-4D7E-A0DE-43FCD63E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740C392-82DC-421F-B0B5-7143283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40B208-9C60-4CC0-B8B4-838300A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A3E86925-C961-47F9-B11A-B5521CB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2F3070F-9465-422B-9161-54E2A938D004}"/>
              </a:ext>
            </a:extLst>
          </p:cNvPr>
          <p:cNvSpPr txBox="1">
            <a:spLocks noChangeArrowheads="1"/>
          </p:cNvSpPr>
          <p:nvPr/>
        </p:nvSpPr>
        <p:spPr>
          <a:xfrm>
            <a:off x="262533" y="1524000"/>
            <a:ext cx="12169377" cy="514615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tr-TR" sz="2400" dirty="0"/>
              <a:t>Defined as a tuple: </a:t>
            </a:r>
            <a:r>
              <a:rPr lang="en-US" altLang="tr-TR" sz="2400" dirty="0">
                <a:solidFill>
                  <a:schemeClr val="folHlink"/>
                </a:solidFill>
              </a:rPr>
              <a:t>&lt;S, A, P, R&gt;</a:t>
            </a:r>
          </a:p>
          <a:p>
            <a:pPr marL="0" lvl="1" indent="0"/>
            <a:r>
              <a:rPr lang="en-US" altLang="tr-TR" sz="2400" i="1" dirty="0"/>
              <a:t>S: State</a:t>
            </a:r>
          </a:p>
          <a:p>
            <a:pPr marL="0" lvl="1" indent="0"/>
            <a:r>
              <a:rPr lang="en-US" altLang="tr-TR" sz="2400" i="1" dirty="0"/>
              <a:t>A: Action</a:t>
            </a:r>
          </a:p>
          <a:p>
            <a:pPr marL="0" lvl="1" indent="0"/>
            <a:r>
              <a:rPr lang="en-US" altLang="tr-TR" sz="2400" i="1" dirty="0"/>
              <a:t>P: Transition function </a:t>
            </a:r>
          </a:p>
          <a:p>
            <a:pPr marL="0" lvl="2" indent="0"/>
            <a:r>
              <a:rPr lang="tr-TR" altLang="tr-TR" dirty="0"/>
              <a:t>     </a:t>
            </a:r>
            <a:r>
              <a:rPr lang="en-US" altLang="tr-TR" sz="1800" dirty="0"/>
              <a:t>Table P(s’| s, a), </a:t>
            </a:r>
            <a:r>
              <a:rPr lang="en-US" altLang="tr-TR" sz="1800" dirty="0" err="1"/>
              <a:t>prob</a:t>
            </a:r>
            <a:r>
              <a:rPr lang="en-US" altLang="tr-TR" sz="1800" dirty="0"/>
              <a:t> of s’ given</a:t>
            </a:r>
            <a:r>
              <a:rPr lang="tr-TR" altLang="tr-TR" sz="1800" dirty="0"/>
              <a:t> </a:t>
            </a:r>
            <a:r>
              <a:rPr lang="en-US" altLang="tr-TR" sz="1800" dirty="0"/>
              <a:t>action “a” in state “s”</a:t>
            </a:r>
          </a:p>
          <a:p>
            <a:pPr marL="0" lvl="1" indent="0"/>
            <a:r>
              <a:rPr lang="en-US" altLang="tr-TR" sz="2400" i="1" dirty="0"/>
              <a:t>R: Reward</a:t>
            </a:r>
          </a:p>
          <a:p>
            <a:pPr marL="0" lvl="2" indent="0"/>
            <a:r>
              <a:rPr lang="en-US" altLang="tr-TR" sz="2000" i="1" dirty="0"/>
              <a:t>R(s, a) = cost or reward of taking action a in state 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r-TR" sz="2400" dirty="0"/>
          </a:p>
          <a:p>
            <a:pPr marL="0" indent="0"/>
            <a:r>
              <a:rPr lang="en-US" altLang="tr-TR" sz="2400" dirty="0"/>
              <a:t>Choose a sequence of actions (not just one decision or one action)</a:t>
            </a:r>
          </a:p>
          <a:p>
            <a:pPr marL="0" lvl="1" indent="0"/>
            <a:r>
              <a:rPr lang="en-US" altLang="tr-TR" sz="2400" i="1" dirty="0"/>
              <a:t>Utility based on a sequence of decisions</a:t>
            </a:r>
          </a:p>
          <a:p>
            <a:pPr lvl="1">
              <a:buFontTx/>
              <a:buNone/>
            </a:pPr>
            <a:endParaRPr lang="en-US" altLang="tr-TR" sz="2400" i="1" dirty="0"/>
          </a:p>
          <a:p>
            <a:pPr lvl="1">
              <a:buFontTx/>
              <a:buNone/>
            </a:pPr>
            <a:endParaRPr lang="en-US" altLang="tr-TR" sz="2000" dirty="0"/>
          </a:p>
          <a:p>
            <a:pPr>
              <a:buFont typeface="Wingdings" panose="05000000000000000000" pitchFamily="2" charset="2"/>
              <a:buNone/>
            </a:pPr>
            <a:endParaRPr lang="en-US" altLang="tr-TR" sz="2400" dirty="0"/>
          </a:p>
        </p:txBody>
      </p:sp>
    </p:spTree>
    <p:extLst>
      <p:ext uri="{BB962C8B-B14F-4D97-AF65-F5344CB8AC3E}">
        <p14:creationId xmlns:p14="http://schemas.microsoft.com/office/powerpoint/2010/main" val="980821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What is Markov about MDPs?</a:t>
            </a:r>
            <a:endParaRPr lang="ko-KR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51E209-4CE0-4F19-BD15-58595CF5D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9017174" cy="4525963"/>
          </a:xfrm>
        </p:spPr>
        <p:txBody>
          <a:bodyPr>
            <a:normAutofit lnSpcReduction="10000"/>
          </a:bodyPr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</a:t>
            </a:r>
            <a:r>
              <a:rPr lang="tr-TR" altLang="ja-JP" sz="2400" dirty="0">
                <a:ea typeface="ＭＳ Ｐゴシック" pitchFamily="34" charset="-128"/>
              </a:rPr>
              <a:t>        </a:t>
            </a:r>
            <a:r>
              <a:rPr lang="en-US" altLang="ja-JP" sz="2400" dirty="0">
                <a:ea typeface="ＭＳ Ｐゴシック" pitchFamily="34" charset="-128"/>
              </a:rPr>
              <a:t>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5" name="Picture 9" descr="TP_tmp.png">
            <a:extLst>
              <a:ext uri="{FF2B5EF4-FFF2-40B4-BE49-F238E27FC236}">
                <a16:creationId xmlns:a16="http://schemas.microsoft.com/office/drawing/2014/main" id="{9C118FBD-07E8-49D7-84AF-D3068EEB1E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2638" y="3405981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TP_tmp.png">
            <a:extLst>
              <a:ext uri="{FF2B5EF4-FFF2-40B4-BE49-F238E27FC236}">
                <a16:creationId xmlns:a16="http://schemas.microsoft.com/office/drawing/2014/main" id="{443F2F68-5CFE-47F4-8292-C91B8AD478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P_tmp.png">
            <a:extLst>
              <a:ext uri="{FF2B5EF4-FFF2-40B4-BE49-F238E27FC236}">
                <a16:creationId xmlns:a16="http://schemas.microsoft.com/office/drawing/2014/main" id="{EDD9E2F1-E194-40F4-9E6B-A2B7FD35BA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8945" y="4512412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\\.host\Shared Folders\Shared with PC\images\Markov.jpg">
            <a:extLst>
              <a:ext uri="{FF2B5EF4-FFF2-40B4-BE49-F238E27FC236}">
                <a16:creationId xmlns:a16="http://schemas.microsoft.com/office/drawing/2014/main" id="{FD10911F-0019-4C5D-9DF6-88A35E66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13F27C1-7B57-42B3-B01A-C110976D8BE5}"/>
              </a:ext>
            </a:extLst>
          </p:cNvPr>
          <p:cNvSpPr txBox="1"/>
          <p:nvPr/>
        </p:nvSpPr>
        <p:spPr>
          <a:xfrm>
            <a:off x="9448800" y="4334470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Andrey Markov</a:t>
            </a:r>
            <a:r>
              <a:rPr lang="tr-TR" dirty="0">
                <a:latin typeface="Calibri" pitchFamily="34" charset="0"/>
              </a:rPr>
              <a:t>   </a:t>
            </a:r>
            <a:r>
              <a:rPr lang="en-US" dirty="0">
                <a:latin typeface="Calibri" pitchFamily="34" charset="0"/>
              </a:rPr>
              <a:t>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211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17058</TotalTime>
  <Words>1014</Words>
  <Application>Microsoft Office PowerPoint</Application>
  <PresentationFormat>Özel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24" baseType="lpstr">
      <vt:lpstr>Times New Roman</vt:lpstr>
      <vt:lpstr>Copperplate Gothic Light</vt:lpstr>
      <vt:lpstr>Times-Roman</vt:lpstr>
      <vt:lpstr>Wingdings</vt:lpstr>
      <vt:lpstr>Calibri</vt:lpstr>
      <vt:lpstr>Noto Sans</vt:lpstr>
      <vt:lpstr>Calibri Light</vt:lpstr>
      <vt:lpstr>Söhne</vt:lpstr>
      <vt:lpstr>Malgun Gothic</vt:lpstr>
      <vt:lpstr>Arial</vt:lpstr>
      <vt:lpstr>굴림체</vt:lpstr>
      <vt:lpstr>Office 테마</vt:lpstr>
      <vt:lpstr>CENG401 MACHINE LEARNING  AND  ARTIFICIAL  INTELLIGENCE</vt:lpstr>
      <vt:lpstr>Markov Decision Processes</vt:lpstr>
      <vt:lpstr>Non-Deterministic Search</vt:lpstr>
      <vt:lpstr>Solution</vt:lpstr>
      <vt:lpstr>Example: Grid World</vt:lpstr>
      <vt:lpstr>Grid World Actions</vt:lpstr>
      <vt:lpstr>Markov Decision Processes</vt:lpstr>
      <vt:lpstr>Markov Decision Processes</vt:lpstr>
      <vt:lpstr>What is Markov about MDPs?</vt:lpstr>
      <vt:lpstr>Example</vt:lpstr>
      <vt:lpstr>Solution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Office 365</cp:lastModifiedBy>
  <cp:revision>148</cp:revision>
  <dcterms:created xsi:type="dcterms:W3CDTF">2010-02-01T08:03:16Z</dcterms:created>
  <dcterms:modified xsi:type="dcterms:W3CDTF">2023-10-29T08:28:59Z</dcterms:modified>
  <cp:category>www.slidemembers.com</cp:category>
</cp:coreProperties>
</file>